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368" r:id="rId3"/>
    <p:sldId id="316" r:id="rId4"/>
    <p:sldId id="401" r:id="rId5"/>
    <p:sldId id="404" r:id="rId6"/>
    <p:sldId id="399" r:id="rId7"/>
    <p:sldId id="407" r:id="rId8"/>
    <p:sldId id="405" r:id="rId9"/>
    <p:sldId id="406" r:id="rId10"/>
    <p:sldId id="408" r:id="rId11"/>
    <p:sldId id="39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80" d="100"/>
          <a:sy n="80" d="100"/>
        </p:scale>
        <p:origin x="-1224" y="-72"/>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12/08/2014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dirty="0"/>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dirty="0"/>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dirty="0"/>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dirty="0"/>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dirty="0"/>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dirty="0"/>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dirty="0"/>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dirty="0"/>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2.xml"/><Relationship Id="rId7" Type="http://schemas.openxmlformats.org/officeDocument/2006/relationships/slide" Target="../slides/slide7.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11.xml"/><Relationship Id="rId5" Type="http://schemas.openxmlformats.org/officeDocument/2006/relationships/slide" Target="../slides/slide3.xml"/><Relationship Id="rId4" Type="http://schemas.openxmlformats.org/officeDocument/2006/relationships/slide" Target="../slides/slide6.xml"/><Relationship Id="rId9" Type="http://schemas.openxmlformats.org/officeDocument/2006/relationships/slide" Target="../slides/slide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12/08/2014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p:nvSpPr>
        <p:spPr>
          <a:xfrm>
            <a:off x="761613"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p:nvSpPr>
        <p:spPr>
          <a:xfrm>
            <a:off x="14157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p:nvSpPr>
        <p:spPr>
          <a:xfrm>
            <a:off x="20698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2" action="ppaction://hlinksldjump"/>
          </p:cNvPr>
          <p:cNvSpPr/>
          <p:nvPr/>
        </p:nvSpPr>
        <p:spPr>
          <a:xfrm>
            <a:off x="24718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 action="ppaction://noaction"/>
          </p:cNvPr>
          <p:cNvSpPr/>
          <p:nvPr/>
        </p:nvSpPr>
        <p:spPr>
          <a:xfrm>
            <a:off x="287390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 action="ppaction://noaction"/>
          </p:cNvPr>
          <p:cNvSpPr/>
          <p:nvPr/>
        </p:nvSpPr>
        <p:spPr>
          <a:xfrm>
            <a:off x="327594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 action="ppaction://noaction"/>
          </p:cNvPr>
          <p:cNvSpPr/>
          <p:nvPr/>
        </p:nvSpPr>
        <p:spPr>
          <a:xfrm>
            <a:off x="3677979"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 action="ppaction://noaction"/>
          </p:cNvPr>
          <p:cNvSpPr/>
          <p:nvPr/>
        </p:nvSpPr>
        <p:spPr>
          <a:xfrm>
            <a:off x="4080016"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 action="ppaction://noaction"/>
          </p:cNvPr>
          <p:cNvSpPr/>
          <p:nvPr/>
        </p:nvSpPr>
        <p:spPr>
          <a:xfrm>
            <a:off x="448205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 action="ppaction://noaction"/>
          </p:cNvPr>
          <p:cNvSpPr/>
          <p:nvPr/>
        </p:nvSpPr>
        <p:spPr>
          <a:xfrm>
            <a:off x="4884090"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 action="ppaction://noaction"/>
          </p:cNvPr>
          <p:cNvSpPr/>
          <p:nvPr/>
        </p:nvSpPr>
        <p:spPr>
          <a:xfrm>
            <a:off x="5286127"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 action="ppaction://noaction"/>
          </p:cNvPr>
          <p:cNvSpPr/>
          <p:nvPr/>
        </p:nvSpPr>
        <p:spPr>
          <a:xfrm>
            <a:off x="5688164"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 action="ppaction://noaction"/>
          </p:cNvPr>
          <p:cNvSpPr/>
          <p:nvPr/>
        </p:nvSpPr>
        <p:spPr>
          <a:xfrm>
            <a:off x="6090201"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 action="ppaction://noaction"/>
          </p:cNvPr>
          <p:cNvSpPr/>
          <p:nvPr/>
        </p:nvSpPr>
        <p:spPr>
          <a:xfrm>
            <a:off x="6492238"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 action="ppaction://noaction"/>
          </p:cNvPr>
          <p:cNvSpPr/>
          <p:nvPr/>
        </p:nvSpPr>
        <p:spPr>
          <a:xfrm>
            <a:off x="6894275"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 action="ppaction://noaction"/>
          </p:cNvPr>
          <p:cNvSpPr/>
          <p:nvPr/>
        </p:nvSpPr>
        <p:spPr>
          <a:xfrm>
            <a:off x="7308304"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7" name="Round Same Side Corner Rectangle 66">
            <a:hlinkClick r:id="" action="ppaction://noaction"/>
          </p:cNvPr>
          <p:cNvSpPr/>
          <p:nvPr/>
        </p:nvSpPr>
        <p:spPr>
          <a:xfrm>
            <a:off x="7710347"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4" name="Round Same Side Corner Rectangle 23">
            <a:hlinkClick r:id="" action="ppaction://noaction"/>
          </p:cNvPr>
          <p:cNvSpPr/>
          <p:nvPr userDrawn="1"/>
        </p:nvSpPr>
        <p:spPr>
          <a:xfrm>
            <a:off x="35496" y="6569968"/>
            <a:ext cx="72008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25" name="Round Same Side Corner Rectangle 24">
            <a:hlinkClick r:id="rId5" action="ppaction://hlinksldjump"/>
          </p:cNvPr>
          <p:cNvSpPr/>
          <p:nvPr userDrawn="1"/>
        </p:nvSpPr>
        <p:spPr>
          <a:xfrm>
            <a:off x="759209" y="6569968"/>
            <a:ext cx="648072" cy="288032"/>
          </a:xfrm>
          <a:prstGeom prst="round2SameRect">
            <a:avLst/>
          </a:prstGeom>
          <a:solidFill>
            <a:srgbClr val="70AC2E"/>
          </a:solidFill>
          <a:ln>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26" name="Round Same Side Corner Rectangle 25">
            <a:hlinkClick r:id="rId6" action="ppaction://hlinksldjump"/>
          </p:cNvPr>
          <p:cNvSpPr/>
          <p:nvPr userDrawn="1"/>
        </p:nvSpPr>
        <p:spPr>
          <a:xfrm>
            <a:off x="1410914" y="6569968"/>
            <a:ext cx="644511"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27" name="Round Same Side Corner Rectangle 26">
            <a:hlinkClick r:id="rId4" action="ppaction://hlinksldjump"/>
          </p:cNvPr>
          <p:cNvSpPr/>
          <p:nvPr userDrawn="1"/>
        </p:nvSpPr>
        <p:spPr>
          <a:xfrm>
            <a:off x="2059058"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28" name="Round Same Side Corner Rectangle 27">
            <a:hlinkClick r:id="rId4" action="ppaction://hlinksldjump"/>
          </p:cNvPr>
          <p:cNvSpPr/>
          <p:nvPr userDrawn="1"/>
        </p:nvSpPr>
        <p:spPr>
          <a:xfrm>
            <a:off x="2458691"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29" name="Round Same Side Corner Rectangle 28">
            <a:hlinkClick r:id="rId7" action="ppaction://hlinksldjump"/>
          </p:cNvPr>
          <p:cNvSpPr/>
          <p:nvPr userDrawn="1"/>
        </p:nvSpPr>
        <p:spPr>
          <a:xfrm>
            <a:off x="2858324"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30" name="Round Same Side Corner Rectangle 29">
            <a:hlinkClick r:id="rId8" action="ppaction://hlinksldjump"/>
          </p:cNvPr>
          <p:cNvSpPr/>
          <p:nvPr userDrawn="1"/>
        </p:nvSpPr>
        <p:spPr>
          <a:xfrm>
            <a:off x="3257957"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31" name="Round Same Side Corner Rectangle 30">
            <a:hlinkClick r:id="rId9" action="ppaction://hlinksldjump"/>
          </p:cNvPr>
          <p:cNvSpPr/>
          <p:nvPr userDrawn="1"/>
        </p:nvSpPr>
        <p:spPr>
          <a:xfrm>
            <a:off x="3657590" y="6569968"/>
            <a:ext cx="396000" cy="288032"/>
          </a:xfrm>
          <a:prstGeom prst="round2SameRect">
            <a:avLst/>
          </a:prstGeom>
          <a:solidFill>
            <a:srgbClr val="FF00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12/08/2014</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12/08/2014</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12/08/2014</a:t>
            </a:fld>
            <a:endParaRPr lang="en-GB"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12/08/2014</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Unit%2003%20-%20LO2%20-%20Task%2001%20-%20Specification%20Brief.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Unit%2003%20-%20LO2%20-%20Task%2001%20-%20Specification%20Brief.doc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03</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03 </a:t>
            </a:r>
            <a:r>
              <a:rPr lang="en-GB" sz="3600" dirty="0">
                <a:latin typeface="Calibri" pitchFamily="34" charset="0"/>
                <a:cs typeface="Calibri" pitchFamily="34" charset="0"/>
              </a:rPr>
              <a:t>– </a:t>
            </a:r>
            <a:r>
              <a:rPr lang="en-GB" sz="3600" b="1" dirty="0">
                <a:latin typeface="Calibri" pitchFamily="34" charset="0"/>
                <a:cs typeface="Calibri" pitchFamily="34" charset="0"/>
              </a:rPr>
              <a:t>Computer Systems</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M/601/7261</a:t>
            </a:r>
            <a:endParaRPr lang="en-GB" sz="4000" dirty="0">
              <a:latin typeface="Calibri" pitchFamily="34" charset="0"/>
              <a:cs typeface="Calibri" pitchFamily="34" charset="0"/>
            </a:endParaRPr>
          </a:p>
        </p:txBody>
      </p:sp>
      <p:sp>
        <p:nvSpPr>
          <p:cNvPr id="4" name="TextBox 3"/>
          <p:cNvSpPr txBox="1"/>
          <p:nvPr/>
        </p:nvSpPr>
        <p:spPr>
          <a:xfrm>
            <a:off x="152586" y="3452807"/>
            <a:ext cx="8667886" cy="1323439"/>
          </a:xfrm>
          <a:prstGeom prst="rect">
            <a:avLst/>
          </a:prstGeom>
          <a:noFill/>
        </p:spPr>
        <p:txBody>
          <a:bodyPr wrap="none" rtlCol="0">
            <a:spAutoFit/>
          </a:bodyPr>
          <a:lstStyle/>
          <a:p>
            <a:pPr algn="r"/>
            <a:r>
              <a:rPr lang="en-GB" sz="4000" b="1" dirty="0">
                <a:latin typeface="Calibri" pitchFamily="34" charset="0"/>
                <a:cs typeface="Calibri" pitchFamily="34" charset="0"/>
              </a:rPr>
              <a:t>LO2 - </a:t>
            </a:r>
            <a:r>
              <a:rPr lang="en-GB" sz="4000" dirty="0">
                <a:latin typeface="Calibri" pitchFamily="34" charset="0"/>
                <a:cs typeface="Calibri" pitchFamily="34" charset="0"/>
              </a:rPr>
              <a:t>Be able to Recommend Computer </a:t>
            </a:r>
            <a:r>
              <a:rPr lang="en-GB" sz="4000" dirty="0" smtClean="0">
                <a:latin typeface="Calibri" pitchFamily="34" charset="0"/>
                <a:cs typeface="Calibri" pitchFamily="34" charset="0"/>
              </a:rPr>
              <a:t/>
            </a:r>
            <a:br>
              <a:rPr lang="en-GB" sz="4000" dirty="0" smtClean="0">
                <a:latin typeface="Calibri" pitchFamily="34" charset="0"/>
                <a:cs typeface="Calibri" pitchFamily="34" charset="0"/>
              </a:rPr>
            </a:br>
            <a:r>
              <a:rPr lang="en-GB" sz="4000" dirty="0" smtClean="0">
                <a:latin typeface="Calibri" pitchFamily="34" charset="0"/>
                <a:cs typeface="Calibri" pitchFamily="34" charset="0"/>
              </a:rPr>
              <a:t>Systems </a:t>
            </a:r>
            <a:r>
              <a:rPr lang="en-GB" sz="4000" dirty="0">
                <a:latin typeface="Calibri" pitchFamily="34" charset="0"/>
                <a:cs typeface="Calibri" pitchFamily="34" charset="0"/>
              </a:rPr>
              <a:t>for a Business Purpose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r>
              <a:rPr lang="en-GB" sz="1800" dirty="0" smtClean="0">
                <a:latin typeface="Calibri" pitchFamily="34" charset="0"/>
                <a:cs typeface="Calibri" pitchFamily="34" charset="0"/>
              </a:rPr>
              <a:t>Before Mob Mentality go ahead with the recommended solution, they want to know why your recommendations for the hardware and software solutions meet the clients needs. Using the </a:t>
            </a:r>
            <a:r>
              <a:rPr lang="en-GB" sz="1800" dirty="0" smtClean="0">
                <a:latin typeface="Calibri" pitchFamily="34" charset="0"/>
                <a:cs typeface="Calibri" pitchFamily="34" charset="0"/>
                <a:hlinkClick r:id="rId3" action="ppaction://hlinkfile"/>
              </a:rPr>
              <a:t>brief associated purpose</a:t>
            </a:r>
            <a:r>
              <a:rPr lang="en-GB" sz="1800" dirty="0" smtClean="0">
                <a:latin typeface="Calibri" pitchFamily="34" charset="0"/>
                <a:cs typeface="Calibri" pitchFamily="34" charset="0"/>
              </a:rPr>
              <a:t>, specify and argue why the chosen solution meets the associated purpose in terms of current and future intentions.</a:t>
            </a:r>
          </a:p>
          <a:p>
            <a:r>
              <a:rPr lang="en-GB" sz="1800" dirty="0" smtClean="0">
                <a:latin typeface="Calibri" pitchFamily="34" charset="0"/>
                <a:cs typeface="Calibri" pitchFamily="34" charset="0"/>
              </a:rPr>
              <a:t>To do this, outline the needs and specify how the solution might meet that target, in terms of quality, hard ware, researched potential, going beyond the specifications requested, costs, and training needs that might be necessary.</a:t>
            </a:r>
          </a:p>
          <a:p>
            <a:r>
              <a:rPr lang="en-GB" sz="1800" dirty="0">
                <a:latin typeface="Calibri" pitchFamily="34" charset="0"/>
                <a:cs typeface="Calibri" pitchFamily="34" charset="0"/>
              </a:rPr>
              <a:t>The justifications for their recommendation need to be clearly presented with reference to the user’s needs.</a:t>
            </a:r>
            <a:endParaRPr lang="en-GB" sz="1800" dirty="0" smtClean="0">
              <a:latin typeface="Calibri" pitchFamily="34" charset="0"/>
              <a:cs typeface="Calibri" pitchFamily="34" charset="0"/>
            </a:endParaRPr>
          </a:p>
          <a:p>
            <a:pPr marL="109728" indent="0">
              <a:buNone/>
            </a:pPr>
            <a:r>
              <a:rPr lang="en-GB" sz="1800" b="1" dirty="0" smtClean="0">
                <a:latin typeface="Calibri" pitchFamily="34" charset="0"/>
                <a:cs typeface="Calibri" pitchFamily="34" charset="0"/>
              </a:rPr>
              <a:t>M2.1 – Task 05 – </a:t>
            </a:r>
            <a:r>
              <a:rPr lang="en-GB" sz="1800" dirty="0">
                <a:solidFill>
                  <a:schemeClr val="dk1"/>
                </a:solidFill>
                <a:latin typeface="Calibri" pitchFamily="34" charset="0"/>
                <a:cs typeface="Calibri" pitchFamily="34" charset="0"/>
              </a:rPr>
              <a:t>Justify how final recommendations meet a given business </a:t>
            </a:r>
            <a:r>
              <a:rPr lang="en-GB" sz="1800" dirty="0" smtClean="0">
                <a:solidFill>
                  <a:schemeClr val="dk1"/>
                </a:solidFill>
                <a:latin typeface="Calibri" pitchFamily="34" charset="0"/>
                <a:cs typeface="Calibri" pitchFamily="34" charset="0"/>
              </a:rPr>
              <a:t>purpose.</a:t>
            </a:r>
            <a:endParaRPr lang="en-GB" sz="1800" dirty="0">
              <a:solidFill>
                <a:schemeClr val="dk1"/>
              </a:solidFill>
              <a:latin typeface="Calibri" pitchFamily="34" charset="0"/>
              <a:cs typeface="Calibri" pitchFamily="34" charset="0"/>
            </a:endParaRPr>
          </a:p>
          <a:p>
            <a:r>
              <a:rPr lang="en-GB" sz="1800" b="1" dirty="0" smtClean="0">
                <a:latin typeface="Calibri" pitchFamily="34" charset="0"/>
                <a:cs typeface="Calibri" pitchFamily="34" charset="0"/>
              </a:rPr>
              <a:t>Hardware</a:t>
            </a:r>
            <a:r>
              <a:rPr lang="en-GB" sz="1800" dirty="0" smtClean="0">
                <a:latin typeface="Calibri" pitchFamily="34" charset="0"/>
                <a:cs typeface="Calibri" pitchFamily="34" charset="0"/>
              </a:rPr>
              <a:t> – Discuss the chosen options, state how they are good enough, fast enough, powerful enough. State their compatibility, their technical details, their cost in comparison, state what you would have preferred if the money was right and what you rejected with reasons.</a:t>
            </a:r>
          </a:p>
          <a:p>
            <a:r>
              <a:rPr lang="en-GB" sz="1800" b="1" dirty="0" smtClean="0">
                <a:latin typeface="Calibri" pitchFamily="34" charset="0"/>
                <a:cs typeface="Calibri" pitchFamily="34" charset="0"/>
              </a:rPr>
              <a:t>Software</a:t>
            </a:r>
            <a:r>
              <a:rPr lang="en-GB" sz="1800" dirty="0" smtClean="0">
                <a:latin typeface="Calibri" pitchFamily="34" charset="0"/>
                <a:cs typeface="Calibri" pitchFamily="34" charset="0"/>
              </a:rPr>
              <a:t> – State what software options you choose in terms of licences or single copies, why you chose them, what other options were there, was there a compatibility issue, did you take the user requirements and the accessibility into consideration.</a:t>
            </a:r>
          </a:p>
          <a:p>
            <a:r>
              <a:rPr lang="en-GB" sz="1800" b="1" dirty="0" smtClean="0">
                <a:latin typeface="Calibri" pitchFamily="34" charset="0"/>
                <a:cs typeface="Calibri" pitchFamily="34" charset="0"/>
              </a:rPr>
              <a:t>Overall</a:t>
            </a:r>
            <a:r>
              <a:rPr lang="en-GB" sz="1800" dirty="0" smtClean="0">
                <a:latin typeface="Calibri" pitchFamily="34" charset="0"/>
                <a:cs typeface="Calibri" pitchFamily="34" charset="0"/>
              </a:rPr>
              <a:t> – From looking at the hardware and software, what did you learn, what would you have done better, do you know more now that before about the hardware and software variety and issues.</a:t>
            </a:r>
          </a:p>
        </p:txBody>
      </p:sp>
      <p:sp>
        <p:nvSpPr>
          <p:cNvPr id="5" name="Title 2"/>
          <p:cNvSpPr>
            <a:spLocks noGrp="1"/>
          </p:cNvSpPr>
          <p:nvPr>
            <p:ph type="title"/>
          </p:nvPr>
        </p:nvSpPr>
        <p:spPr>
          <a:xfrm>
            <a:off x="230832" y="116632"/>
            <a:ext cx="8733656" cy="504056"/>
          </a:xfrm>
        </p:spPr>
        <p:txBody>
          <a:bodyPr>
            <a:noAutofit/>
          </a:bodyPr>
          <a:lstStyle/>
          <a:p>
            <a:r>
              <a:rPr lang="en-GB" sz="2400" dirty="0" smtClean="0">
                <a:cs typeface="Calibri" pitchFamily="34" charset="0"/>
              </a:rPr>
              <a:t>M2.1 - </a:t>
            </a:r>
            <a:r>
              <a:rPr lang="en-GB" sz="2400" dirty="0" smtClean="0"/>
              <a:t>Recommend </a:t>
            </a:r>
            <a:r>
              <a:rPr lang="en-GB" sz="2400" dirty="0"/>
              <a:t>computer </a:t>
            </a:r>
            <a:r>
              <a:rPr lang="en-GB" sz="2400" dirty="0" smtClean="0"/>
              <a:t>systems </a:t>
            </a:r>
            <a:r>
              <a:rPr lang="en-GB" sz="2400" dirty="0" smtClean="0">
                <a:cs typeface="Calibri" pitchFamily="34" charset="0"/>
              </a:rPr>
              <a:t>- Considerations</a:t>
            </a:r>
            <a:endParaRPr lang="en-GB" sz="2400" dirty="0">
              <a:cs typeface="Calibri" pitchFamily="34" charset="0"/>
            </a:endParaRPr>
          </a:p>
        </p:txBody>
      </p:sp>
    </p:spTree>
    <p:extLst>
      <p:ext uri="{BB962C8B-B14F-4D97-AF65-F5344CB8AC3E}">
        <p14:creationId xmlns:p14="http://schemas.microsoft.com/office/powerpoint/2010/main" val="2549101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109728" indent="0">
              <a:buNone/>
            </a:pPr>
            <a:r>
              <a:rPr lang="en-GB" sz="2400" b="1" dirty="0">
                <a:latin typeface="Calibri" pitchFamily="34" charset="0"/>
                <a:cs typeface="Calibri" pitchFamily="34" charset="0"/>
              </a:rPr>
              <a:t>P4.1 – Task 01 – </a:t>
            </a:r>
            <a:r>
              <a:rPr lang="en-GB" sz="2400" dirty="0">
                <a:latin typeface="Calibri" pitchFamily="34" charset="0"/>
                <a:cs typeface="Calibri" pitchFamily="34" charset="0"/>
              </a:rPr>
              <a:t>Using the specification, source two solutions for the client needs. Evidence this research.</a:t>
            </a:r>
          </a:p>
          <a:p>
            <a:pPr marL="109728" indent="0">
              <a:buNone/>
            </a:pPr>
            <a:r>
              <a:rPr lang="en-GB" sz="2400" b="1" dirty="0">
                <a:latin typeface="Calibri" pitchFamily="34" charset="0"/>
                <a:cs typeface="Calibri" pitchFamily="34" charset="0"/>
              </a:rPr>
              <a:t>P4.1 – Task 02 – </a:t>
            </a:r>
            <a:r>
              <a:rPr lang="en-GB" sz="2400" dirty="0">
                <a:latin typeface="Calibri" pitchFamily="34" charset="0"/>
                <a:cs typeface="Calibri" pitchFamily="34" charset="0"/>
              </a:rPr>
              <a:t>Using the table, compare the specifications of the two solutions found and discuss the advantages and disadvantages of each hardware and software solution.</a:t>
            </a:r>
            <a:endParaRPr lang="en-GB" sz="2400" b="1" dirty="0">
              <a:latin typeface="Calibri" pitchFamily="34" charset="0"/>
              <a:cs typeface="Calibri" pitchFamily="34" charset="0"/>
            </a:endParaRPr>
          </a:p>
          <a:p>
            <a:pPr marL="109728" indent="0">
              <a:buNone/>
            </a:pPr>
            <a:r>
              <a:rPr lang="en-GB" sz="2400" b="1" dirty="0" smtClean="0">
                <a:latin typeface="Calibri" pitchFamily="34" charset="0"/>
                <a:cs typeface="Calibri" pitchFamily="34" charset="0"/>
              </a:rPr>
              <a:t>P4.2 </a:t>
            </a:r>
            <a:r>
              <a:rPr lang="en-GB" sz="2400" b="1" dirty="0">
                <a:latin typeface="Calibri" pitchFamily="34" charset="0"/>
                <a:cs typeface="Calibri" pitchFamily="34" charset="0"/>
              </a:rPr>
              <a:t>– Task 03 – </a:t>
            </a:r>
            <a:r>
              <a:rPr lang="en-GB" sz="2400" dirty="0">
                <a:latin typeface="Calibri" pitchFamily="34" charset="0"/>
                <a:cs typeface="Calibri" pitchFamily="34" charset="0"/>
              </a:rPr>
              <a:t>Using the specification, source two </a:t>
            </a:r>
            <a:r>
              <a:rPr lang="en-GB" sz="2400" dirty="0" err="1" smtClean="0">
                <a:latin typeface="Calibri" pitchFamily="34" charset="0"/>
                <a:cs typeface="Calibri" pitchFamily="34" charset="0"/>
              </a:rPr>
              <a:t>costed</a:t>
            </a:r>
            <a:r>
              <a:rPr lang="en-GB" sz="2400" smtClean="0">
                <a:latin typeface="Calibri" pitchFamily="34" charset="0"/>
                <a:cs typeface="Calibri" pitchFamily="34" charset="0"/>
              </a:rPr>
              <a:t> solutions </a:t>
            </a:r>
            <a:r>
              <a:rPr lang="en-GB" sz="2400" dirty="0">
                <a:latin typeface="Calibri" pitchFamily="34" charset="0"/>
                <a:cs typeface="Calibri" pitchFamily="34" charset="0"/>
              </a:rPr>
              <a:t>for the client needs and discuss the solutions in terms of Cost.</a:t>
            </a:r>
          </a:p>
          <a:p>
            <a:pPr marL="109728" indent="0">
              <a:buNone/>
            </a:pPr>
            <a:r>
              <a:rPr lang="en-GB" sz="2400" b="1" dirty="0" smtClean="0">
                <a:latin typeface="Calibri" pitchFamily="34" charset="0"/>
                <a:cs typeface="Calibri" pitchFamily="34" charset="0"/>
              </a:rPr>
              <a:t>P4.3 </a:t>
            </a:r>
            <a:r>
              <a:rPr lang="en-GB" sz="2400" b="1" dirty="0">
                <a:latin typeface="Calibri" pitchFamily="34" charset="0"/>
                <a:cs typeface="Calibri" pitchFamily="34" charset="0"/>
              </a:rPr>
              <a:t>– Task 04 – </a:t>
            </a:r>
            <a:r>
              <a:rPr lang="en-GB" sz="2400" dirty="0">
                <a:latin typeface="Calibri" pitchFamily="34" charset="0"/>
                <a:cs typeface="Calibri" pitchFamily="34" charset="0"/>
              </a:rPr>
              <a:t>Using the specification, discuss the user requirements and the considerations that will need to be taken when the machines have been configured.</a:t>
            </a:r>
          </a:p>
          <a:p>
            <a:pPr marL="109728" indent="0">
              <a:buNone/>
            </a:pPr>
            <a:r>
              <a:rPr lang="en-GB" sz="2400" b="1" dirty="0" smtClean="0">
                <a:latin typeface="Calibri" pitchFamily="34" charset="0"/>
                <a:cs typeface="Calibri" pitchFamily="34" charset="0"/>
              </a:rPr>
              <a:t>M2.1 </a:t>
            </a:r>
            <a:r>
              <a:rPr lang="en-GB" sz="2400" b="1" dirty="0">
                <a:latin typeface="Calibri" pitchFamily="34" charset="0"/>
                <a:cs typeface="Calibri" pitchFamily="34" charset="0"/>
              </a:rPr>
              <a:t>– Task 05 – </a:t>
            </a:r>
            <a:r>
              <a:rPr lang="en-GB" sz="2400" dirty="0">
                <a:solidFill>
                  <a:schemeClr val="dk1"/>
                </a:solidFill>
                <a:latin typeface="Calibri" pitchFamily="34" charset="0"/>
                <a:cs typeface="Calibri" pitchFamily="34" charset="0"/>
              </a:rPr>
              <a:t>Justify how final recommendations meet a given business purpose.</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271463" indent="-255588"/>
            <a:r>
              <a:rPr lang="en-GB" sz="2400" dirty="0" smtClean="0">
                <a:latin typeface="Calibri" pitchFamily="34" charset="0"/>
                <a:cs typeface="Calibri" pitchFamily="34" charset="0"/>
              </a:rPr>
              <a:t>The </a:t>
            </a:r>
            <a:r>
              <a:rPr lang="en-GB" sz="2400" dirty="0">
                <a:latin typeface="Calibri" pitchFamily="34" charset="0"/>
                <a:cs typeface="Calibri" pitchFamily="34" charset="0"/>
              </a:rPr>
              <a:t>purpose of this unit is to prepare the learners to undertake part of the role of IT technician. They will investigate a range of hardware components including looking at the technical specifications and how the components work together in a computer system. They will explore at least two types of operating systems and software utility programmes. With the knowledge gained from investigating the components and software the learners will be required to recommend a range of systems to meet different user needs. </a:t>
            </a:r>
          </a:p>
          <a:p>
            <a:pPr marL="271463" indent="-255588"/>
            <a:r>
              <a:rPr lang="en-GB" sz="2400" dirty="0">
                <a:latin typeface="Calibri" pitchFamily="34" charset="0"/>
                <a:cs typeface="Calibri" pitchFamily="34" charset="0"/>
              </a:rPr>
              <a:t>The learners will be expected to have the opportunity to practice the installing hardware and software components, configuring the systems to meet the user’s needs and to test the systems. This unit aims to give learners an understanding of the different components in a computer system and the skills to be able to recommend, set up and maintain computer systems for business use.</a:t>
            </a:r>
            <a:endParaRPr lang="en-GB" sz="24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400" dirty="0" smtClean="0"/>
              <a:t>P1.1 – Uses of Spreadsheets - Scenario</a:t>
            </a:r>
            <a:endParaRPr lang="en-GB" sz="34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28557624"/>
              </p:ext>
            </p:extLst>
          </p:nvPr>
        </p:nvGraphicFramePr>
        <p:xfrm>
          <a:off x="179512" y="764704"/>
          <a:ext cx="8784976" cy="566928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3">
                  <a:txBody>
                    <a:bodyPr/>
                    <a:lstStyle/>
                    <a:p>
                      <a:r>
                        <a:rPr lang="en-GB" sz="1100" dirty="0" smtClean="0">
                          <a:latin typeface="Calibri" pitchFamily="34" charset="0"/>
                          <a:cs typeface="Calibri" pitchFamily="34" charset="0"/>
                        </a:rPr>
                        <a:t>1</a:t>
                      </a:r>
                      <a:endParaRPr lang="en-GB" sz="1100" dirty="0">
                        <a:latin typeface="Calibri" pitchFamily="34" charset="0"/>
                        <a:cs typeface="Calibri" pitchFamily="34" charset="0"/>
                      </a:endParaRPr>
                    </a:p>
                  </a:txBody>
                  <a:tcPr/>
                </a:tc>
                <a:tc rowSpan="3">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Understand the components of computer systems </a:t>
                      </a:r>
                    </a:p>
                  </a:txBody>
                  <a:tcPr/>
                </a:tc>
                <a:tc>
                  <a:txBody>
                    <a:bodyPr/>
                    <a:lstStyle/>
                    <a:p>
                      <a:r>
                        <a:rPr lang="en-GB" sz="1100" dirty="0" smtClean="0">
                          <a:latin typeface="Calibri" pitchFamily="34" charset="0"/>
                          <a:cs typeface="Calibri" pitchFamily="34" charset="0"/>
                        </a:rPr>
                        <a:t>P1</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function of computer hardware components </a:t>
                      </a: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M1 Compare the different backing storages available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P2</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purpose of operating systems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579120">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P3</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purpose of different software utilities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D1 Explain how the performance of computer systems can be improved with the use of software utilities </a:t>
                      </a:r>
                    </a:p>
                  </a:txBody>
                  <a:tcPr/>
                </a:tc>
              </a:tr>
              <a:tr h="281163">
                <a:tc>
                  <a:txBody>
                    <a:bodyPr/>
                    <a:lstStyle/>
                    <a:p>
                      <a:r>
                        <a:rPr lang="en-GB" sz="1100" dirty="0" smtClean="0">
                          <a:latin typeface="Calibri" pitchFamily="34" charset="0"/>
                          <a:cs typeface="Calibri" pitchFamily="34" charset="0"/>
                        </a:rPr>
                        <a:t>2</a:t>
                      </a:r>
                      <a:endParaRPr lang="en-GB" sz="1100"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Be able to recommend computer systems for a business purpose </a:t>
                      </a:r>
                    </a:p>
                  </a:txBody>
                  <a:tcPr>
                    <a:solidFill>
                      <a:srgbClr val="FFC000"/>
                    </a:solidFill>
                  </a:tcPr>
                </a:tc>
                <a:tc>
                  <a:txBody>
                    <a:bodyPr/>
                    <a:lstStyle/>
                    <a:p>
                      <a:r>
                        <a:rPr lang="en-GB" sz="1100" dirty="0" smtClean="0">
                          <a:latin typeface="Calibri" pitchFamily="34" charset="0"/>
                          <a:cs typeface="Calibri" pitchFamily="34" charset="0"/>
                        </a:rPr>
                        <a:t>P4</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Recommend a computer system for a given business purpose </a:t>
                      </a: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M2 Justify how final recommendations meet a given business purpose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324036">
                <a:tc rowSpan="4">
                  <a:txBody>
                    <a:bodyPr/>
                    <a:lstStyle/>
                    <a:p>
                      <a:r>
                        <a:rPr lang="en-GB" sz="1100" dirty="0" smtClean="0">
                          <a:latin typeface="Calibri" pitchFamily="34" charset="0"/>
                          <a:cs typeface="Calibri" pitchFamily="34" charset="0"/>
                        </a:rPr>
                        <a:t>3</a:t>
                      </a:r>
                      <a:endParaRPr lang="en-GB" sz="1100" dirty="0">
                        <a:latin typeface="Calibri" pitchFamily="34" charset="0"/>
                        <a:cs typeface="Calibri" pitchFamily="34" charset="0"/>
                      </a:endParaRPr>
                    </a:p>
                  </a:txBody>
                  <a:tcPr/>
                </a:tc>
                <a:tc rowSpan="4">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Be able to set up and maintain computer systems </a:t>
                      </a:r>
                    </a:p>
                  </a:txBody>
                  <a:tcPr/>
                </a:tc>
                <a:tc>
                  <a:txBody>
                    <a:bodyPr/>
                    <a:lstStyle/>
                    <a:p>
                      <a:r>
                        <a:rPr lang="en-GB" sz="1100" dirty="0" smtClean="0">
                          <a:latin typeface="Calibri" pitchFamily="34" charset="0"/>
                          <a:cs typeface="Calibri" pitchFamily="34" charset="0"/>
                        </a:rPr>
                        <a:t>P5</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Set up a standalone computer system, installing hardware and software components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353331">
                <a:tc vMerge="1">
                  <a:txBody>
                    <a:bodyPr/>
                    <a:lstStyle/>
                    <a:p>
                      <a:endParaRPr lang="en-GB"/>
                    </a:p>
                  </a:txBody>
                  <a:tcPr/>
                </a:tc>
                <a:tc vMerge="1">
                  <a:txBody>
                    <a:bodyPr/>
                    <a:lstStyle/>
                    <a:p>
                      <a:endParaRPr lang="en-GB"/>
                    </a:p>
                  </a:txBody>
                  <a:tcPr/>
                </a:tc>
                <a:tc>
                  <a:txBody>
                    <a:bodyPr/>
                    <a:lstStyle/>
                    <a:p>
                      <a:r>
                        <a:rPr lang="en-GB" sz="1100" dirty="0" smtClean="0">
                          <a:latin typeface="Calibri" pitchFamily="34" charset="0"/>
                          <a:cs typeface="Calibri" pitchFamily="34" charset="0"/>
                        </a:rPr>
                        <a:t>P6</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Configure a computer system to meet user needs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D2 Recommend computer system improvements based on feedback from users </a:t>
                      </a:r>
                    </a:p>
                  </a:txBody>
                  <a:tcPr/>
                </a:tc>
              </a:tr>
              <a:tr h="353331">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P7</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Test a configured computer system for functionality </a:t>
                      </a: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M3 Analyse the test results identifying any discrepancies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353331">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P8</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Undertake routine maintenance tasks on a standalone computer system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544616"/>
          </a:xfrm>
        </p:spPr>
        <p:txBody>
          <a:bodyPr>
            <a:noAutofit/>
          </a:bodyPr>
          <a:lstStyle/>
          <a:p>
            <a:pPr marL="15875"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P4</a:t>
            </a:r>
            <a:endParaRPr lang="en-GB" sz="2000" b="1" dirty="0">
              <a:latin typeface="Calibri" pitchFamily="34" charset="0"/>
              <a:cs typeface="Calibri" pitchFamily="34" charset="0"/>
            </a:endParaRPr>
          </a:p>
          <a:p>
            <a:pPr marL="271463"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must be given a detailed scenario or specification from which they are able to identify client requirements to recommend at least two computer systems including the software which meets an identified business purpose. These assessment criteria could be evidenced independently to other areas within the unit and will give the learner the opportunity to include the more unusual components or software. </a:t>
            </a:r>
          </a:p>
          <a:p>
            <a:pPr marL="271463" indent="-255588"/>
            <a:r>
              <a:rPr lang="en-GB" sz="2000" dirty="0">
                <a:latin typeface="Calibri" pitchFamily="34" charset="0"/>
                <a:cs typeface="Calibri" pitchFamily="34" charset="0"/>
              </a:rPr>
              <a:t>The learners recommendations for the computer system could be presented as a report, table or presentation that shows their choice of components and includes them making reference and consideration to the business purpose. The recommendations made must include all the hardware and software components that are needed for the system to work. </a:t>
            </a:r>
          </a:p>
          <a:p>
            <a:pPr marL="15875"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M2</a:t>
            </a:r>
            <a:endParaRPr lang="en-GB" sz="2000" dirty="0" smtClean="0">
              <a:latin typeface="Calibri" pitchFamily="34" charset="0"/>
              <a:cs typeface="Calibri" pitchFamily="34" charset="0"/>
            </a:endParaRPr>
          </a:p>
          <a:p>
            <a:pPr marL="271463"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will need to justify which one system from the two options investigated they will recommend to the user. The justifications for their recommendation need to be clearly presented with reference to the user’s needs. This could be evidenced by a report or an annotated specification document.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LO2 - Assessment Criteria P4 and M2</a:t>
            </a:r>
            <a:endParaRPr lang="en-GB" sz="3200" dirty="0"/>
          </a:p>
        </p:txBody>
      </p:sp>
    </p:spTree>
    <p:extLst>
      <p:ext uri="{BB962C8B-B14F-4D97-AF65-F5344CB8AC3E}">
        <p14:creationId xmlns:p14="http://schemas.microsoft.com/office/powerpoint/2010/main" val="3253071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r>
              <a:rPr lang="en-GB" sz="2300" dirty="0" smtClean="0">
                <a:latin typeface="Calibri" pitchFamily="34" charset="0"/>
                <a:cs typeface="Calibri" pitchFamily="34" charset="0"/>
              </a:rPr>
              <a:t>With </a:t>
            </a:r>
            <a:r>
              <a:rPr lang="en-GB" sz="2300" dirty="0">
                <a:latin typeface="Calibri" pitchFamily="34" charset="0"/>
                <a:cs typeface="Calibri" pitchFamily="34" charset="0"/>
              </a:rPr>
              <a:t>their knowledge and understanding from Learning outcome 1 and using discussions or debates, which can be tutor led, the learners must understand the considerations that must be made when selecting computer systems for a business purpose. Learners should be given a variety of case studies in which they have to devise questions which support the decision making process for the creation of the most appropriate system, comparing the good and bad points of a given system for a business and recommend improvements. When planning to create a system, learners should look at both commercially available computer systems as well as building a system from individual components and understand the parameters and constraints e.g. time, budget. They should plan systems to defined specifications then compare these with others in the group to identify alternatives or improved options. This will lead them to consider all options and alternative solutions. </a:t>
            </a:r>
          </a:p>
        </p:txBody>
      </p:sp>
      <p:sp>
        <p:nvSpPr>
          <p:cNvPr id="3" name="Title 2"/>
          <p:cNvSpPr>
            <a:spLocks noGrp="1"/>
          </p:cNvSpPr>
          <p:nvPr>
            <p:ph type="title"/>
          </p:nvPr>
        </p:nvSpPr>
        <p:spPr>
          <a:xfrm>
            <a:off x="230832" y="116632"/>
            <a:ext cx="8733656" cy="504056"/>
          </a:xfrm>
        </p:spPr>
        <p:txBody>
          <a:bodyPr>
            <a:noAutofit/>
          </a:bodyPr>
          <a:lstStyle/>
          <a:p>
            <a:r>
              <a:rPr lang="en-GB" sz="1600" dirty="0" smtClean="0">
                <a:cs typeface="Calibri" pitchFamily="34" charset="0"/>
              </a:rPr>
              <a:t>LO2 -  </a:t>
            </a:r>
            <a:r>
              <a:rPr lang="en-GB" sz="1600" dirty="0" smtClean="0"/>
              <a:t>Be </a:t>
            </a:r>
            <a:r>
              <a:rPr lang="en-GB" sz="1600" dirty="0"/>
              <a:t>able to recommend computer systems for a business purpose </a:t>
            </a:r>
            <a:r>
              <a:rPr lang="en-GB" sz="1600" dirty="0" smtClean="0">
                <a:cs typeface="Calibri" pitchFamily="34" charset="0"/>
              </a:rPr>
              <a:t> - Scenario</a:t>
            </a:r>
            <a:endParaRPr lang="en-GB" sz="1600" dirty="0">
              <a:cs typeface="Calibri" pitchFamily="34" charset="0"/>
            </a:endParaRPr>
          </a:p>
        </p:txBody>
      </p:sp>
    </p:spTree>
    <p:extLst>
      <p:ext uri="{BB962C8B-B14F-4D97-AF65-F5344CB8AC3E}">
        <p14:creationId xmlns:p14="http://schemas.microsoft.com/office/powerpoint/2010/main" val="2629458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3744416"/>
          </a:xfrm>
        </p:spPr>
        <p:txBody>
          <a:bodyPr>
            <a:noAutofit/>
          </a:bodyPr>
          <a:lstStyle/>
          <a:p>
            <a:pPr marL="271463" indent="-255588"/>
            <a:r>
              <a:rPr lang="en-GB" sz="1900" dirty="0" smtClean="0">
                <a:latin typeface="Calibri" pitchFamily="34" charset="0"/>
                <a:cs typeface="Calibri" pitchFamily="34" charset="0"/>
              </a:rPr>
              <a:t>Mob mentality have produced a </a:t>
            </a:r>
            <a:r>
              <a:rPr lang="en-GB" sz="1900" dirty="0" smtClean="0">
                <a:latin typeface="Calibri" pitchFamily="34" charset="0"/>
                <a:cs typeface="Calibri" pitchFamily="34" charset="0"/>
                <a:hlinkClick r:id="rId3" action="ppaction://hlinkfile"/>
              </a:rPr>
              <a:t>client Brief </a:t>
            </a:r>
            <a:r>
              <a:rPr lang="en-GB" sz="1900" dirty="0" smtClean="0">
                <a:latin typeface="Calibri" pitchFamily="34" charset="0"/>
                <a:cs typeface="Calibri" pitchFamily="34" charset="0"/>
              </a:rPr>
              <a:t>for two different specifications, a low end office level and a higher end graphics set up. From this set up you will need to both specifications and research two different solutions to the considerations within the budget set. They have to be new components from a reliable source, not eBay and can be customised from different sources. All evidence needs to be explained.</a:t>
            </a:r>
          </a:p>
          <a:p>
            <a:pPr marL="109728" indent="0">
              <a:buNone/>
            </a:pPr>
            <a:r>
              <a:rPr lang="en-GB" sz="1900" b="1" dirty="0">
                <a:latin typeface="Calibri" pitchFamily="34" charset="0"/>
                <a:cs typeface="Calibri" pitchFamily="34" charset="0"/>
              </a:rPr>
              <a:t>P4.1 – Task </a:t>
            </a:r>
            <a:r>
              <a:rPr lang="en-GB" sz="1900" b="1" dirty="0" smtClean="0">
                <a:latin typeface="Calibri" pitchFamily="34" charset="0"/>
                <a:cs typeface="Calibri" pitchFamily="34" charset="0"/>
              </a:rPr>
              <a:t>01 </a:t>
            </a:r>
            <a:r>
              <a:rPr lang="en-GB" sz="1900" b="1" dirty="0">
                <a:latin typeface="Calibri" pitchFamily="34" charset="0"/>
                <a:cs typeface="Calibri" pitchFamily="34" charset="0"/>
              </a:rPr>
              <a:t>– </a:t>
            </a:r>
            <a:r>
              <a:rPr lang="en-GB" sz="1900" dirty="0">
                <a:latin typeface="Calibri" pitchFamily="34" charset="0"/>
                <a:cs typeface="Calibri" pitchFamily="34" charset="0"/>
              </a:rPr>
              <a:t>Using the specification, source two solutions for the client </a:t>
            </a:r>
            <a:r>
              <a:rPr lang="en-GB" sz="1900" dirty="0" smtClean="0">
                <a:latin typeface="Calibri" pitchFamily="34" charset="0"/>
                <a:cs typeface="Calibri" pitchFamily="34" charset="0"/>
              </a:rPr>
              <a:t>needs. Evidence this research.</a:t>
            </a:r>
          </a:p>
          <a:p>
            <a:pPr marL="255588" indent="-255588"/>
            <a:r>
              <a:rPr lang="en-GB" sz="1900" dirty="0" smtClean="0">
                <a:latin typeface="Calibri" pitchFamily="34" charset="0"/>
                <a:cs typeface="Calibri" pitchFamily="34" charset="0"/>
              </a:rPr>
              <a:t>This is a large part of this LO and requires depth and variety in the sources and results. Look at magazines as well as the internet. It will count.</a:t>
            </a:r>
          </a:p>
          <a:p>
            <a:pPr marL="109728" indent="0">
              <a:buNone/>
            </a:pPr>
            <a:r>
              <a:rPr lang="en-GB" sz="1900" b="1" dirty="0" smtClean="0">
                <a:latin typeface="Calibri" pitchFamily="34" charset="0"/>
                <a:cs typeface="Calibri" pitchFamily="34" charset="0"/>
              </a:rPr>
              <a:t>P4.1 – Task 02 – </a:t>
            </a:r>
            <a:r>
              <a:rPr lang="en-GB" sz="1900" dirty="0" smtClean="0">
                <a:latin typeface="Calibri" pitchFamily="34" charset="0"/>
                <a:cs typeface="Calibri" pitchFamily="34" charset="0"/>
              </a:rPr>
              <a:t>Using the table, compare the specifications of the two solutions found and discuss the advantages and disadvantages of each hardware and software solution.</a:t>
            </a:r>
            <a:endParaRPr lang="en-GB" sz="1900" b="1" dirty="0">
              <a:latin typeface="Calibri" pitchFamily="34" charset="0"/>
              <a:cs typeface="Calibri" pitchFamily="34" charset="0"/>
            </a:endParaRPr>
          </a:p>
        </p:txBody>
      </p:sp>
      <p:sp>
        <p:nvSpPr>
          <p:cNvPr id="5" name="Title 2"/>
          <p:cNvSpPr>
            <a:spLocks noGrp="1"/>
          </p:cNvSpPr>
          <p:nvPr>
            <p:ph type="title"/>
          </p:nvPr>
        </p:nvSpPr>
        <p:spPr>
          <a:xfrm>
            <a:off x="230832" y="116632"/>
            <a:ext cx="8733656" cy="504056"/>
          </a:xfrm>
        </p:spPr>
        <p:txBody>
          <a:bodyPr>
            <a:noAutofit/>
          </a:bodyPr>
          <a:lstStyle/>
          <a:p>
            <a:r>
              <a:rPr lang="en-GB" sz="2400" dirty="0" smtClean="0">
                <a:cs typeface="Calibri" pitchFamily="34" charset="0"/>
              </a:rPr>
              <a:t>P4.1 - </a:t>
            </a:r>
            <a:r>
              <a:rPr lang="en-GB" sz="2400" dirty="0" smtClean="0"/>
              <a:t>Recommend </a:t>
            </a:r>
            <a:r>
              <a:rPr lang="en-GB" sz="2400" dirty="0"/>
              <a:t>computer </a:t>
            </a:r>
            <a:r>
              <a:rPr lang="en-GB" sz="2400" dirty="0" smtClean="0"/>
              <a:t>systems </a:t>
            </a:r>
            <a:r>
              <a:rPr lang="en-GB" sz="2400" dirty="0" smtClean="0">
                <a:cs typeface="Calibri" pitchFamily="34" charset="0"/>
              </a:rPr>
              <a:t>- Considerations</a:t>
            </a:r>
            <a:endParaRPr lang="en-GB" sz="2400" dirty="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0265837"/>
              </p:ext>
            </p:extLst>
          </p:nvPr>
        </p:nvGraphicFramePr>
        <p:xfrm>
          <a:off x="251520" y="4431496"/>
          <a:ext cx="8640960" cy="2021840"/>
        </p:xfrm>
        <a:graphic>
          <a:graphicData uri="http://schemas.openxmlformats.org/drawingml/2006/table">
            <a:tbl>
              <a:tblPr firstRow="1" bandRow="1">
                <a:tableStyleId>{5C22544A-7EE6-4342-B048-85BDC9FD1C3A}</a:tableStyleId>
              </a:tblPr>
              <a:tblGrid>
                <a:gridCol w="1440160"/>
                <a:gridCol w="1008112"/>
                <a:gridCol w="1296144"/>
                <a:gridCol w="1080120"/>
                <a:gridCol w="1512168"/>
                <a:gridCol w="2304256"/>
              </a:tblGrid>
              <a:tr h="370840">
                <a:tc>
                  <a:txBody>
                    <a:bodyPr/>
                    <a:lstStyle/>
                    <a:p>
                      <a:r>
                        <a:rPr lang="en-GB" sz="1100" dirty="0" smtClean="0">
                          <a:latin typeface="Calibri" pitchFamily="34" charset="0"/>
                          <a:cs typeface="Calibri" pitchFamily="34" charset="0"/>
                        </a:rPr>
                        <a:t>Specification</a:t>
                      </a:r>
                      <a:endParaRPr lang="en-GB" sz="1100" dirty="0">
                        <a:latin typeface="Calibri" pitchFamily="34" charset="0"/>
                        <a:cs typeface="Calibri" pitchFamily="34" charset="0"/>
                      </a:endParaRPr>
                    </a:p>
                  </a:txBody>
                  <a:tcPr/>
                </a:tc>
                <a:tc>
                  <a:txBody>
                    <a:bodyPr/>
                    <a:lstStyle/>
                    <a:p>
                      <a:r>
                        <a:rPr lang="en-GB" sz="1100" dirty="0" smtClean="0">
                          <a:latin typeface="Calibri" pitchFamily="34" charset="0"/>
                          <a:cs typeface="Calibri" pitchFamily="34" charset="0"/>
                        </a:rPr>
                        <a:t>Solution 1</a:t>
                      </a:r>
                      <a:endParaRPr lang="en-GB" sz="1100" dirty="0">
                        <a:latin typeface="Calibri" pitchFamily="34" charset="0"/>
                        <a:cs typeface="Calibri" pitchFamily="34" charset="0"/>
                      </a:endParaRPr>
                    </a:p>
                  </a:txBody>
                  <a:tcPr/>
                </a:tc>
                <a:tc>
                  <a:txBody>
                    <a:bodyPr/>
                    <a:lstStyle/>
                    <a:p>
                      <a:r>
                        <a:rPr lang="en-GB" sz="1100" dirty="0" smtClean="0">
                          <a:latin typeface="Calibri" pitchFamily="34" charset="0"/>
                          <a:cs typeface="Calibri" pitchFamily="34" charset="0"/>
                        </a:rPr>
                        <a:t>Advantages and Disadvantages</a:t>
                      </a:r>
                      <a:endParaRPr lang="en-GB" sz="1100" dirty="0">
                        <a:latin typeface="Calibri" pitchFamily="34" charset="0"/>
                        <a:cs typeface="Calibri" pitchFamily="34" charset="0"/>
                      </a:endParaRPr>
                    </a:p>
                  </a:txBody>
                  <a:tcPr/>
                </a:tc>
                <a:tc>
                  <a:txBody>
                    <a:bodyPr/>
                    <a:lstStyle/>
                    <a:p>
                      <a:r>
                        <a:rPr lang="en-GB" sz="1100" dirty="0" smtClean="0">
                          <a:latin typeface="Calibri" pitchFamily="34" charset="0"/>
                          <a:cs typeface="Calibri" pitchFamily="34" charset="0"/>
                        </a:rPr>
                        <a:t>Solution 2</a:t>
                      </a:r>
                      <a:endParaRPr lang="en-GB" sz="1100" dirty="0">
                        <a:latin typeface="Calibri" pitchFamily="34" charset="0"/>
                        <a:cs typeface="Calibri" pitchFamily="34" charset="0"/>
                      </a:endParaRPr>
                    </a:p>
                  </a:txBody>
                  <a:tcPr/>
                </a:tc>
                <a:tc>
                  <a:txBody>
                    <a:bodyPr/>
                    <a:lstStyle/>
                    <a:p>
                      <a:r>
                        <a:rPr lang="en-GB" sz="1100" dirty="0" smtClean="0">
                          <a:latin typeface="Calibri" pitchFamily="34" charset="0"/>
                          <a:cs typeface="Calibri" pitchFamily="34" charset="0"/>
                        </a:rPr>
                        <a:t>Advantages and Disadvantages</a:t>
                      </a:r>
                      <a:endParaRPr lang="en-GB" sz="1100" dirty="0">
                        <a:latin typeface="Calibri" pitchFamily="34" charset="0"/>
                        <a:cs typeface="Calibri" pitchFamily="34" charset="0"/>
                      </a:endParaRPr>
                    </a:p>
                  </a:txBody>
                  <a:tcPr/>
                </a:tc>
                <a:tc>
                  <a:txBody>
                    <a:bodyPr/>
                    <a:lstStyle/>
                    <a:p>
                      <a:r>
                        <a:rPr lang="en-GB" sz="1100" dirty="0" smtClean="0">
                          <a:latin typeface="Calibri" pitchFamily="34" charset="0"/>
                          <a:cs typeface="Calibri" pitchFamily="34" charset="0"/>
                        </a:rPr>
                        <a:t>Preferred choice with justification.</a:t>
                      </a:r>
                      <a:endParaRPr lang="en-GB" sz="1100" dirty="0">
                        <a:latin typeface="Calibri" pitchFamily="34" charset="0"/>
                        <a:cs typeface="Calibri" pitchFamily="34" charset="0"/>
                      </a:endParaRPr>
                    </a:p>
                  </a:txBody>
                  <a:tcPr/>
                </a:tc>
              </a:tr>
              <a:tr h="370840">
                <a:tc>
                  <a:txBody>
                    <a:bodyPr/>
                    <a:lstStyle/>
                    <a:p>
                      <a:r>
                        <a:rPr lang="en-GB" sz="1100" dirty="0" smtClean="0">
                          <a:latin typeface="Calibri" pitchFamily="34" charset="0"/>
                          <a:cs typeface="Calibri" pitchFamily="34" charset="0"/>
                        </a:rPr>
                        <a:t>Hardware</a:t>
                      </a:r>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r>
              <a:tr h="370840">
                <a:tc>
                  <a:txBody>
                    <a:bodyPr/>
                    <a:lstStyle/>
                    <a:p>
                      <a:r>
                        <a:rPr lang="en-GB" sz="1100" dirty="0" smtClean="0">
                          <a:latin typeface="Calibri" pitchFamily="34" charset="0"/>
                          <a:cs typeface="Calibri" pitchFamily="34" charset="0"/>
                        </a:rPr>
                        <a:t>Separate line for each Hardware component</a:t>
                      </a:r>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r>
              <a:tr h="370840">
                <a:tc>
                  <a:txBody>
                    <a:bodyPr/>
                    <a:lstStyle/>
                    <a:p>
                      <a:r>
                        <a:rPr kumimoji="0" lang="en-GB" sz="1100" kern="1200" dirty="0" smtClean="0">
                          <a:solidFill>
                            <a:schemeClr val="dk1"/>
                          </a:solidFill>
                          <a:latin typeface="Calibri" pitchFamily="34" charset="0"/>
                          <a:ea typeface="+mn-ea"/>
                          <a:cs typeface="Calibri" pitchFamily="34" charset="0"/>
                        </a:rPr>
                        <a:t>Software</a:t>
                      </a:r>
                      <a:endParaRPr kumimoji="0" lang="en-GB" sz="1100" kern="1200" dirty="0">
                        <a:solidFill>
                          <a:schemeClr val="dk1"/>
                        </a:solidFill>
                        <a:latin typeface="Calibri" pitchFamily="34" charset="0"/>
                        <a:ea typeface="+mn-ea"/>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smtClean="0">
                          <a:latin typeface="Calibri" pitchFamily="34" charset="0"/>
                          <a:cs typeface="Calibri" pitchFamily="34" charset="0"/>
                        </a:rPr>
                        <a:t>Separate line for each Software component</a:t>
                      </a:r>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4009828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7056784" cy="5112568"/>
          </a:xfrm>
        </p:spPr>
        <p:txBody>
          <a:bodyPr>
            <a:noAutofit/>
          </a:bodyPr>
          <a:lstStyle/>
          <a:p>
            <a:pPr marL="109728" indent="0">
              <a:buNone/>
            </a:pPr>
            <a:r>
              <a:rPr lang="en-GB" sz="1900" b="1" dirty="0" smtClean="0">
                <a:latin typeface="Calibri" pitchFamily="34" charset="0"/>
                <a:cs typeface="Calibri" pitchFamily="34" charset="0"/>
              </a:rPr>
              <a:t>P4.2 – Task 03 – </a:t>
            </a:r>
            <a:r>
              <a:rPr lang="en-GB" sz="1900" dirty="0" smtClean="0">
                <a:latin typeface="Calibri" pitchFamily="34" charset="0"/>
                <a:cs typeface="Calibri" pitchFamily="34" charset="0"/>
              </a:rPr>
              <a:t>Using the specification, source two </a:t>
            </a:r>
            <a:r>
              <a:rPr lang="en-GB" sz="1900" dirty="0" err="1" smtClean="0">
                <a:latin typeface="Calibri" pitchFamily="34" charset="0"/>
                <a:cs typeface="Calibri" pitchFamily="34" charset="0"/>
              </a:rPr>
              <a:t>costed</a:t>
            </a:r>
            <a:r>
              <a:rPr lang="en-GB" sz="1900" dirty="0" smtClean="0">
                <a:latin typeface="Calibri" pitchFamily="34" charset="0"/>
                <a:cs typeface="Calibri" pitchFamily="34" charset="0"/>
              </a:rPr>
              <a:t> solutions for the client needs and discuss the solutions in terms of Cost.</a:t>
            </a:r>
          </a:p>
          <a:p>
            <a:r>
              <a:rPr lang="en-GB" sz="1900" b="1" dirty="0" smtClean="0">
                <a:latin typeface="Calibri" pitchFamily="34" charset="0"/>
                <a:cs typeface="Calibri" pitchFamily="34" charset="0"/>
              </a:rPr>
              <a:t>Cost – Financial – </a:t>
            </a:r>
            <a:r>
              <a:rPr lang="en-GB" sz="1900" dirty="0" smtClean="0">
                <a:latin typeface="Calibri" pitchFamily="34" charset="0"/>
                <a:cs typeface="Calibri" pitchFamily="34" charset="0"/>
              </a:rPr>
              <a:t>You have to stick to the budget, for both halves of the scenario. Customising the purchase from different sources is good, companies like Overclockers.co.uk and Scan.co.uk both supply the right components but at different prices. PC World can supply a completed machine but the specification will need to be adapted to meet.</a:t>
            </a:r>
            <a:endParaRPr lang="en-GB" sz="1900" b="1" dirty="0" smtClean="0">
              <a:latin typeface="Calibri" pitchFamily="34" charset="0"/>
              <a:cs typeface="Calibri" pitchFamily="34" charset="0"/>
            </a:endParaRPr>
          </a:p>
          <a:p>
            <a:r>
              <a:rPr lang="en-GB" sz="1900" b="1" dirty="0">
                <a:latin typeface="Calibri" pitchFamily="34" charset="0"/>
                <a:cs typeface="Calibri" pitchFamily="34" charset="0"/>
              </a:rPr>
              <a:t>Cost – </a:t>
            </a:r>
            <a:r>
              <a:rPr lang="en-GB" sz="1900" b="1" dirty="0" smtClean="0">
                <a:latin typeface="Calibri" pitchFamily="34" charset="0"/>
                <a:cs typeface="Calibri" pitchFamily="34" charset="0"/>
              </a:rPr>
              <a:t>Time – </a:t>
            </a:r>
            <a:r>
              <a:rPr lang="en-GB" sz="1900" dirty="0" smtClean="0">
                <a:latin typeface="Calibri" pitchFamily="34" charset="0"/>
                <a:cs typeface="Calibri" pitchFamily="34" charset="0"/>
              </a:rPr>
              <a:t>You need to comment on the time it will take to set up compared to the logistics of buying a pre-set specification. Time is money and installing new hardware will take time.</a:t>
            </a:r>
          </a:p>
          <a:p>
            <a:r>
              <a:rPr lang="en-GB" sz="1900" b="1" dirty="0">
                <a:latin typeface="Calibri" pitchFamily="34" charset="0"/>
                <a:cs typeface="Calibri" pitchFamily="34" charset="0"/>
              </a:rPr>
              <a:t>Cost – </a:t>
            </a:r>
            <a:r>
              <a:rPr lang="en-GB" sz="1900" b="1" dirty="0" smtClean="0">
                <a:latin typeface="Calibri" pitchFamily="34" charset="0"/>
                <a:cs typeface="Calibri" pitchFamily="34" charset="0"/>
              </a:rPr>
              <a:t>User</a:t>
            </a:r>
            <a:r>
              <a:rPr lang="en-GB" sz="1900" dirty="0">
                <a:latin typeface="Calibri" pitchFamily="34" charset="0"/>
                <a:cs typeface="Calibri" pitchFamily="34" charset="0"/>
              </a:rPr>
              <a:t> </a:t>
            </a:r>
            <a:r>
              <a:rPr lang="en-GB" sz="1900" dirty="0" smtClean="0">
                <a:latin typeface="Calibri" pitchFamily="34" charset="0"/>
                <a:cs typeface="Calibri" pitchFamily="34" charset="0"/>
              </a:rPr>
              <a:t>– In terms of training, demonstrating and managing, discuss the logistics of cost after the machine is configured. For every member of staff there will be a different training need, there will some assumptions form the job applications like Office skills, others like graphics training might take time.</a:t>
            </a:r>
            <a:endParaRPr lang="en-GB" sz="1900" dirty="0">
              <a:latin typeface="Calibri" pitchFamily="34" charset="0"/>
              <a:cs typeface="Calibri" pitchFamily="34" charset="0"/>
            </a:endParaRPr>
          </a:p>
        </p:txBody>
      </p:sp>
      <p:sp>
        <p:nvSpPr>
          <p:cNvPr id="5" name="Title 2"/>
          <p:cNvSpPr>
            <a:spLocks noGrp="1"/>
          </p:cNvSpPr>
          <p:nvPr>
            <p:ph type="title"/>
          </p:nvPr>
        </p:nvSpPr>
        <p:spPr>
          <a:xfrm>
            <a:off x="230832" y="116632"/>
            <a:ext cx="8733656" cy="504056"/>
          </a:xfrm>
        </p:spPr>
        <p:txBody>
          <a:bodyPr>
            <a:noAutofit/>
          </a:bodyPr>
          <a:lstStyle/>
          <a:p>
            <a:r>
              <a:rPr lang="en-GB" sz="2000" dirty="0" smtClean="0">
                <a:cs typeface="Calibri" pitchFamily="34" charset="0"/>
              </a:rPr>
              <a:t>P4.2 - </a:t>
            </a:r>
            <a:r>
              <a:rPr lang="en-GB" sz="2000" dirty="0" smtClean="0"/>
              <a:t>Recommend </a:t>
            </a:r>
            <a:r>
              <a:rPr lang="en-GB" sz="2000" dirty="0"/>
              <a:t>computer </a:t>
            </a:r>
            <a:r>
              <a:rPr lang="en-GB" sz="2000" dirty="0" smtClean="0"/>
              <a:t>systems </a:t>
            </a:r>
            <a:r>
              <a:rPr lang="en-GB" sz="2000" dirty="0" smtClean="0">
                <a:cs typeface="Calibri" pitchFamily="34" charset="0"/>
              </a:rPr>
              <a:t>- Considerations</a:t>
            </a:r>
            <a:endParaRPr lang="en-GB" sz="2000" dirty="0">
              <a:cs typeface="Calibri" pitchFamily="34"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873" t="12715" r="51048" b="6251"/>
          <a:stretch/>
        </p:blipFill>
        <p:spPr bwMode="auto">
          <a:xfrm>
            <a:off x="7596336" y="620688"/>
            <a:ext cx="1377954" cy="18978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2708920"/>
            <a:ext cx="1377954" cy="18490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799" t="11609" r="50243" b="25324"/>
          <a:stretch/>
        </p:blipFill>
        <p:spPr bwMode="auto">
          <a:xfrm>
            <a:off x="7305516" y="4693255"/>
            <a:ext cx="1635998" cy="17600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4211353455"/>
              </p:ext>
            </p:extLst>
          </p:nvPr>
        </p:nvGraphicFramePr>
        <p:xfrm>
          <a:off x="323528" y="6010488"/>
          <a:ext cx="6096000" cy="3708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GB" sz="1600" dirty="0" smtClean="0"/>
                        <a:t>Financial</a:t>
                      </a:r>
                      <a:endParaRPr lang="en-GB" sz="1600" dirty="0"/>
                    </a:p>
                  </a:txBody>
                  <a:tcPr/>
                </a:tc>
                <a:tc>
                  <a:txBody>
                    <a:bodyPr/>
                    <a:lstStyle/>
                    <a:p>
                      <a:pPr algn="ctr"/>
                      <a:r>
                        <a:rPr lang="en-GB" sz="1600" dirty="0" smtClean="0"/>
                        <a:t>Time</a:t>
                      </a:r>
                      <a:endParaRPr lang="en-GB" sz="1600" dirty="0"/>
                    </a:p>
                  </a:txBody>
                  <a:tcPr/>
                </a:tc>
                <a:tc>
                  <a:txBody>
                    <a:bodyPr/>
                    <a:lstStyle/>
                    <a:p>
                      <a:pPr algn="ctr"/>
                      <a:r>
                        <a:rPr lang="en-GB" sz="1600" dirty="0" smtClean="0"/>
                        <a:t>User</a:t>
                      </a:r>
                      <a:endParaRPr lang="en-GB" sz="1600" dirty="0"/>
                    </a:p>
                  </a:txBody>
                  <a:tcPr/>
                </a:tc>
              </a:tr>
            </a:tbl>
          </a:graphicData>
        </a:graphic>
      </p:graphicFrame>
    </p:spTree>
    <p:extLst>
      <p:ext uri="{BB962C8B-B14F-4D97-AF65-F5344CB8AC3E}">
        <p14:creationId xmlns:p14="http://schemas.microsoft.com/office/powerpoint/2010/main" val="3548907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r>
              <a:rPr lang="en-GB" sz="1800" dirty="0" smtClean="0">
                <a:latin typeface="Calibri" pitchFamily="34" charset="0"/>
                <a:cs typeface="Calibri" pitchFamily="34" charset="0"/>
              </a:rPr>
              <a:t>Mob mentality have are just sorting this out now, the company has just started with this budget and will need to arrange the set-up and configuration as well as the training needs of staff before the shop opens. One of the members of staff has physical limitations so will need extra setting on the computer configured for speech recognition and screen control.</a:t>
            </a:r>
          </a:p>
          <a:p>
            <a:pPr marL="109728" indent="0">
              <a:buNone/>
            </a:pPr>
            <a:r>
              <a:rPr lang="en-GB" sz="1800" b="1" dirty="0" smtClean="0">
                <a:latin typeface="Calibri" pitchFamily="34" charset="0"/>
                <a:cs typeface="Calibri" pitchFamily="34" charset="0"/>
              </a:rPr>
              <a:t>P4.3 – Task 04 – </a:t>
            </a:r>
            <a:r>
              <a:rPr lang="en-GB" sz="1800" dirty="0" smtClean="0">
                <a:latin typeface="Calibri" pitchFamily="34" charset="0"/>
                <a:cs typeface="Calibri" pitchFamily="34" charset="0"/>
              </a:rPr>
              <a:t>Using the specification, discuss the user requirements and the considerations that will need to be taken when the machines have been configured.</a:t>
            </a:r>
          </a:p>
          <a:p>
            <a:r>
              <a:rPr lang="en-GB" sz="1800" b="1" dirty="0" smtClean="0">
                <a:latin typeface="Calibri" pitchFamily="34" charset="0"/>
                <a:cs typeface="Calibri" pitchFamily="34" charset="0"/>
              </a:rPr>
              <a:t>Software</a:t>
            </a:r>
            <a:r>
              <a:rPr lang="en-GB" sz="1800" dirty="0" smtClean="0">
                <a:latin typeface="Calibri" pitchFamily="34" charset="0"/>
                <a:cs typeface="Calibri" pitchFamily="34" charset="0"/>
              </a:rPr>
              <a:t> – Discuss the different software packages, specifically Office, Adobe and the 3D packages and how they will function and support the company. Discuss the larger packages and how they will benefit the purpose of the company in terms of output and quality of constructed products.</a:t>
            </a:r>
          </a:p>
          <a:p>
            <a:r>
              <a:rPr lang="en-GB" sz="1800" b="1" dirty="0" smtClean="0">
                <a:latin typeface="Calibri" pitchFamily="34" charset="0"/>
                <a:cs typeface="Calibri" pitchFamily="34" charset="0"/>
              </a:rPr>
              <a:t>Network sharing </a:t>
            </a:r>
            <a:r>
              <a:rPr lang="en-GB" sz="1800" dirty="0" smtClean="0">
                <a:latin typeface="Calibri" pitchFamily="34" charset="0"/>
                <a:cs typeface="Calibri" pitchFamily="34" charset="0"/>
              </a:rPr>
              <a:t>– Discuss the logistics of the network setup on the specification you have suggested. How will it be networked, what will the speed be like, what Network management would you suggest.</a:t>
            </a:r>
          </a:p>
          <a:p>
            <a:r>
              <a:rPr lang="en-GB" sz="1800" b="1" dirty="0" smtClean="0">
                <a:latin typeface="Calibri" pitchFamily="34" charset="0"/>
                <a:cs typeface="Calibri" pitchFamily="34" charset="0"/>
              </a:rPr>
              <a:t>Maintenance – </a:t>
            </a:r>
            <a:r>
              <a:rPr lang="en-GB" sz="1800" dirty="0" smtClean="0">
                <a:latin typeface="Calibri" pitchFamily="34" charset="0"/>
                <a:cs typeface="Calibri" pitchFamily="34" charset="0"/>
              </a:rPr>
              <a:t>Are the products covered, will there be maintenance, discuss the needs of the users in terms of controlling the machines, bugs, hardware incompatibilities and likely issues with hardware and software on the suggested configuration.</a:t>
            </a:r>
          </a:p>
          <a:p>
            <a:r>
              <a:rPr lang="en-GB" sz="1800" b="1" dirty="0" smtClean="0">
                <a:latin typeface="Calibri" pitchFamily="34" charset="0"/>
                <a:cs typeface="Calibri" pitchFamily="34" charset="0"/>
              </a:rPr>
              <a:t>Outputs</a:t>
            </a:r>
            <a:r>
              <a:rPr lang="en-GB" sz="1800" dirty="0" smtClean="0">
                <a:latin typeface="Calibri" pitchFamily="34" charset="0"/>
                <a:cs typeface="Calibri" pitchFamily="34" charset="0"/>
              </a:rPr>
              <a:t> – Discuss the </a:t>
            </a:r>
            <a:r>
              <a:rPr lang="en-GB" sz="1800" dirty="0">
                <a:latin typeface="Calibri" pitchFamily="34" charset="0"/>
                <a:cs typeface="Calibri" pitchFamily="34" charset="0"/>
              </a:rPr>
              <a:t>printers suggested in the scenario and the how they can </a:t>
            </a:r>
            <a:r>
              <a:rPr lang="en-GB" sz="1800" dirty="0" smtClean="0">
                <a:latin typeface="Calibri" pitchFamily="34" charset="0"/>
                <a:cs typeface="Calibri" pitchFamily="34" charset="0"/>
              </a:rPr>
              <a:t>be fit for purpose for this particular </a:t>
            </a:r>
            <a:r>
              <a:rPr lang="en-GB" sz="1800" dirty="0">
                <a:latin typeface="Calibri" pitchFamily="34" charset="0"/>
                <a:cs typeface="Calibri" pitchFamily="34" charset="0"/>
              </a:rPr>
              <a:t>company. Discuss </a:t>
            </a:r>
            <a:r>
              <a:rPr lang="en-GB" sz="1800" dirty="0" smtClean="0">
                <a:latin typeface="Calibri" pitchFamily="34" charset="0"/>
                <a:cs typeface="Calibri" pitchFamily="34" charset="0"/>
              </a:rPr>
              <a:t>the suggested suitability of the products you have selected, will they be capable for the task.</a:t>
            </a:r>
            <a:endParaRPr lang="en-GB" sz="1800" dirty="0">
              <a:latin typeface="Calibri" pitchFamily="34" charset="0"/>
              <a:cs typeface="Calibri" pitchFamily="34" charset="0"/>
            </a:endParaRPr>
          </a:p>
          <a:p>
            <a:endParaRPr lang="en-GB" sz="1800" dirty="0" smtClean="0">
              <a:latin typeface="Calibri" pitchFamily="34" charset="0"/>
              <a:cs typeface="Calibri" pitchFamily="34" charset="0"/>
            </a:endParaRPr>
          </a:p>
        </p:txBody>
      </p:sp>
      <p:sp>
        <p:nvSpPr>
          <p:cNvPr id="5" name="Title 2"/>
          <p:cNvSpPr>
            <a:spLocks noGrp="1"/>
          </p:cNvSpPr>
          <p:nvPr>
            <p:ph type="title"/>
          </p:nvPr>
        </p:nvSpPr>
        <p:spPr>
          <a:xfrm>
            <a:off x="230832" y="116632"/>
            <a:ext cx="8733656" cy="504056"/>
          </a:xfrm>
        </p:spPr>
        <p:txBody>
          <a:bodyPr>
            <a:noAutofit/>
          </a:bodyPr>
          <a:lstStyle/>
          <a:p>
            <a:r>
              <a:rPr lang="en-GB" sz="2400" dirty="0" smtClean="0">
                <a:cs typeface="Calibri" pitchFamily="34" charset="0"/>
              </a:rPr>
              <a:t>P4.3 - </a:t>
            </a:r>
            <a:r>
              <a:rPr lang="en-GB" sz="2400" dirty="0" smtClean="0"/>
              <a:t>Recommend </a:t>
            </a:r>
            <a:r>
              <a:rPr lang="en-GB" sz="2400" dirty="0"/>
              <a:t>computer </a:t>
            </a:r>
            <a:r>
              <a:rPr lang="en-GB" sz="2400" dirty="0" smtClean="0"/>
              <a:t>systems </a:t>
            </a:r>
            <a:r>
              <a:rPr lang="en-GB" sz="2400" dirty="0" smtClean="0">
                <a:cs typeface="Calibri" pitchFamily="34" charset="0"/>
              </a:rPr>
              <a:t>- Considerations</a:t>
            </a:r>
            <a:endParaRPr lang="en-GB" sz="2400" dirty="0">
              <a:cs typeface="Calibri" pitchFamily="34" charset="0"/>
            </a:endParaRPr>
          </a:p>
        </p:txBody>
      </p:sp>
    </p:spTree>
    <p:extLst>
      <p:ext uri="{BB962C8B-B14F-4D97-AF65-F5344CB8AC3E}">
        <p14:creationId xmlns:p14="http://schemas.microsoft.com/office/powerpoint/2010/main" val="2180644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184576"/>
          </a:xfrm>
        </p:spPr>
        <p:txBody>
          <a:bodyPr>
            <a:noAutofit/>
          </a:bodyPr>
          <a:lstStyle/>
          <a:p>
            <a:r>
              <a:rPr lang="en-GB" sz="1800" b="1" dirty="0" smtClean="0">
                <a:latin typeface="Calibri" pitchFamily="34" charset="0"/>
                <a:cs typeface="Calibri" pitchFamily="34" charset="0"/>
              </a:rPr>
              <a:t>Integration</a:t>
            </a:r>
            <a:r>
              <a:rPr lang="en-GB" sz="1800" dirty="0" smtClean="0">
                <a:latin typeface="Calibri" pitchFamily="34" charset="0"/>
                <a:cs typeface="Calibri" pitchFamily="34" charset="0"/>
              </a:rPr>
              <a:t> – How will the Mac work with the PC’s, how will they network, what will the client be, will it allow file access and transfer, who will control it all, how will the accounts be set up. All these are considerations, someone has to sort it.</a:t>
            </a:r>
          </a:p>
          <a:p>
            <a:r>
              <a:rPr lang="en-GB" sz="1800" b="1" dirty="0" smtClean="0">
                <a:latin typeface="Calibri" pitchFamily="34" charset="0"/>
                <a:cs typeface="Calibri" pitchFamily="34" charset="0"/>
              </a:rPr>
              <a:t>Accessibility</a:t>
            </a:r>
            <a:r>
              <a:rPr lang="en-GB" sz="1800" dirty="0" smtClean="0">
                <a:latin typeface="Calibri" pitchFamily="34" charset="0"/>
                <a:cs typeface="Calibri" pitchFamily="34" charset="0"/>
              </a:rPr>
              <a:t> – For the member of staff, what issues need to be taken into consideration, what solutions will need to be drawn up. How will mobility problems affect the working environment.</a:t>
            </a:r>
          </a:p>
          <a:p>
            <a:r>
              <a:rPr lang="en-GB" sz="1800" b="1" dirty="0" smtClean="0">
                <a:latin typeface="Calibri" pitchFamily="34" charset="0"/>
                <a:cs typeface="Calibri" pitchFamily="34" charset="0"/>
              </a:rPr>
              <a:t>Experience</a:t>
            </a:r>
            <a:r>
              <a:rPr lang="en-GB" sz="1800" dirty="0" smtClean="0">
                <a:latin typeface="Calibri" pitchFamily="34" charset="0"/>
                <a:cs typeface="Calibri" pitchFamily="34" charset="0"/>
              </a:rPr>
              <a:t> – How can the company get up and running quicker by hiring those with prior experience, how can tis be proven, how can it help. Name the jobs and what experience would be good to have when the company first opens.</a:t>
            </a:r>
          </a:p>
          <a:p>
            <a:r>
              <a:rPr lang="en-GB" sz="1800" b="1" dirty="0" smtClean="0">
                <a:latin typeface="Calibri" pitchFamily="34" charset="0"/>
                <a:cs typeface="Calibri" pitchFamily="34" charset="0"/>
              </a:rPr>
              <a:t>Level </a:t>
            </a:r>
            <a:r>
              <a:rPr lang="en-GB" sz="1800" b="1" dirty="0">
                <a:latin typeface="Calibri" pitchFamily="34" charset="0"/>
                <a:cs typeface="Calibri" pitchFamily="34" charset="0"/>
              </a:rPr>
              <a:t>of </a:t>
            </a:r>
            <a:r>
              <a:rPr lang="en-GB" sz="1800" b="1" dirty="0" smtClean="0">
                <a:latin typeface="Calibri" pitchFamily="34" charset="0"/>
                <a:cs typeface="Calibri" pitchFamily="34" charset="0"/>
              </a:rPr>
              <a:t>understanding </a:t>
            </a:r>
            <a:r>
              <a:rPr lang="en-GB" sz="1800" dirty="0" smtClean="0">
                <a:latin typeface="Calibri" pitchFamily="34" charset="0"/>
                <a:cs typeface="Calibri" pitchFamily="34" charset="0"/>
              </a:rPr>
              <a:t>– We all have some degree of IT experience and understanding, how does this help. What things on a CV should the company look for, what courses, what work experience, what demonstration of skills should be set at an interview.</a:t>
            </a:r>
          </a:p>
          <a:p>
            <a:r>
              <a:rPr lang="en-GB" sz="1800" b="1" dirty="0" smtClean="0">
                <a:latin typeface="Calibri" pitchFamily="34" charset="0"/>
                <a:cs typeface="Calibri" pitchFamily="34" charset="0"/>
              </a:rPr>
              <a:t>Training</a:t>
            </a:r>
            <a:r>
              <a:rPr lang="en-GB" sz="1800" dirty="0" smtClean="0">
                <a:latin typeface="Calibri" pitchFamily="34" charset="0"/>
                <a:cs typeface="Calibri" pitchFamily="34" charset="0"/>
              </a:rPr>
              <a:t> – New staff will need training, discuss how this will help. Suggest methods of training that would be beneficial, find courses, DVD’s websites, practice materials.</a:t>
            </a:r>
          </a:p>
          <a:p>
            <a:r>
              <a:rPr lang="en-GB" sz="1800" b="1" dirty="0" smtClean="0">
                <a:latin typeface="Calibri" pitchFamily="34" charset="0"/>
                <a:cs typeface="Calibri" pitchFamily="34" charset="0"/>
              </a:rPr>
              <a:t>Special </a:t>
            </a:r>
            <a:r>
              <a:rPr lang="en-GB" sz="1800" b="1" dirty="0">
                <a:latin typeface="Calibri" pitchFamily="34" charset="0"/>
                <a:cs typeface="Calibri" pitchFamily="34" charset="0"/>
              </a:rPr>
              <a:t>requirements </a:t>
            </a:r>
            <a:r>
              <a:rPr lang="en-GB" sz="1800" dirty="0" smtClean="0">
                <a:latin typeface="Calibri" pitchFamily="34" charset="0"/>
                <a:cs typeface="Calibri" pitchFamily="34" charset="0"/>
              </a:rPr>
              <a:t>– In terms of additional hardware, what will the </a:t>
            </a:r>
            <a:r>
              <a:rPr lang="en-GB" sz="1800" dirty="0">
                <a:latin typeface="Calibri" pitchFamily="34" charset="0"/>
                <a:cs typeface="Calibri" pitchFamily="34" charset="0"/>
              </a:rPr>
              <a:t>user </a:t>
            </a:r>
            <a:r>
              <a:rPr lang="en-GB" sz="1800" dirty="0" smtClean="0">
                <a:latin typeface="Calibri" pitchFamily="34" charset="0"/>
                <a:cs typeface="Calibri" pitchFamily="34" charset="0"/>
              </a:rPr>
              <a:t>who has </a:t>
            </a:r>
            <a:r>
              <a:rPr lang="en-GB" sz="1800" dirty="0">
                <a:latin typeface="Calibri" pitchFamily="34" charset="0"/>
                <a:cs typeface="Calibri" pitchFamily="34" charset="0"/>
              </a:rPr>
              <a:t>physical </a:t>
            </a:r>
            <a:r>
              <a:rPr lang="en-GB" sz="1800" dirty="0" smtClean="0">
                <a:latin typeface="Calibri" pitchFamily="34" charset="0"/>
                <a:cs typeface="Calibri" pitchFamily="34" charset="0"/>
              </a:rPr>
              <a:t>limitations</a:t>
            </a:r>
            <a:r>
              <a:rPr lang="en-GB" sz="1800" dirty="0">
                <a:latin typeface="Calibri" pitchFamily="34" charset="0"/>
                <a:cs typeface="Calibri" pitchFamily="34" charset="0"/>
              </a:rPr>
              <a:t> </a:t>
            </a:r>
            <a:r>
              <a:rPr lang="en-GB" sz="1800" dirty="0" smtClean="0">
                <a:latin typeface="Calibri" pitchFamily="34" charset="0"/>
                <a:cs typeface="Calibri" pitchFamily="34" charset="0"/>
              </a:rPr>
              <a:t>require. How will customisation help, what OS accessibility features can be set up to benefit the user and how successful are these likely to be.</a:t>
            </a:r>
            <a:endParaRPr lang="en-GB" sz="1800" dirty="0">
              <a:latin typeface="Calibri" pitchFamily="34" charset="0"/>
              <a:cs typeface="Calibri" pitchFamily="34" charset="0"/>
            </a:endParaRPr>
          </a:p>
        </p:txBody>
      </p:sp>
      <p:sp>
        <p:nvSpPr>
          <p:cNvPr id="5" name="Title 2"/>
          <p:cNvSpPr>
            <a:spLocks noGrp="1"/>
          </p:cNvSpPr>
          <p:nvPr>
            <p:ph type="title"/>
          </p:nvPr>
        </p:nvSpPr>
        <p:spPr>
          <a:xfrm>
            <a:off x="230832" y="116632"/>
            <a:ext cx="8733656" cy="504056"/>
          </a:xfrm>
        </p:spPr>
        <p:txBody>
          <a:bodyPr>
            <a:noAutofit/>
          </a:bodyPr>
          <a:lstStyle/>
          <a:p>
            <a:r>
              <a:rPr lang="en-GB" sz="2400" dirty="0" smtClean="0">
                <a:cs typeface="Calibri" pitchFamily="34" charset="0"/>
              </a:rPr>
              <a:t>P4.3 - </a:t>
            </a:r>
            <a:r>
              <a:rPr lang="en-GB" sz="2400" dirty="0" smtClean="0"/>
              <a:t>Recommend </a:t>
            </a:r>
            <a:r>
              <a:rPr lang="en-GB" sz="2400" dirty="0"/>
              <a:t>computer </a:t>
            </a:r>
            <a:r>
              <a:rPr lang="en-GB" sz="2400" dirty="0" smtClean="0"/>
              <a:t>systems </a:t>
            </a:r>
            <a:r>
              <a:rPr lang="en-GB" sz="2400" dirty="0" smtClean="0">
                <a:cs typeface="Calibri" pitchFamily="34" charset="0"/>
              </a:rPr>
              <a:t>- Considerations</a:t>
            </a:r>
            <a:endParaRPr lang="en-GB" sz="2400" dirty="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654565161"/>
              </p:ext>
            </p:extLst>
          </p:nvPr>
        </p:nvGraphicFramePr>
        <p:xfrm>
          <a:off x="251520" y="5661248"/>
          <a:ext cx="8712970" cy="741680"/>
        </p:xfrm>
        <a:graphic>
          <a:graphicData uri="http://schemas.openxmlformats.org/drawingml/2006/table">
            <a:tbl>
              <a:tblPr firstRow="1" bandRow="1">
                <a:tableStyleId>{5C22544A-7EE6-4342-B048-85BDC9FD1C3A}</a:tableStyleId>
              </a:tblPr>
              <a:tblGrid>
                <a:gridCol w="1368152"/>
                <a:gridCol w="1800200"/>
                <a:gridCol w="2376264"/>
                <a:gridCol w="936104"/>
                <a:gridCol w="2232250"/>
              </a:tblGrid>
              <a:tr h="370840">
                <a:tc>
                  <a:txBody>
                    <a:bodyPr/>
                    <a:lstStyle/>
                    <a:p>
                      <a:pPr algn="ctr"/>
                      <a:r>
                        <a:rPr lang="en-GB" sz="1600" b="1" dirty="0" smtClean="0">
                          <a:latin typeface="Calibri" pitchFamily="34" charset="0"/>
                          <a:cs typeface="Calibri" pitchFamily="34" charset="0"/>
                        </a:rPr>
                        <a:t>Software</a:t>
                      </a:r>
                      <a:endParaRPr lang="en-GB" sz="1600" dirty="0" smtClean="0">
                        <a:latin typeface="Calibri" pitchFamily="34" charset="0"/>
                        <a:cs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latin typeface="Calibri" pitchFamily="34" charset="0"/>
                          <a:cs typeface="Calibri" pitchFamily="34" charset="0"/>
                        </a:rPr>
                        <a:t>Network sharing</a:t>
                      </a:r>
                    </a:p>
                  </a:txBody>
                  <a:tcPr/>
                </a:tc>
                <a:tc>
                  <a:txBody>
                    <a:bodyPr/>
                    <a:lstStyle/>
                    <a:p>
                      <a:pPr algn="ctr"/>
                      <a:r>
                        <a:rPr lang="en-GB" sz="1600" b="1" dirty="0" smtClean="0">
                          <a:latin typeface="Calibri" pitchFamily="34" charset="0"/>
                          <a:cs typeface="Calibri" pitchFamily="34" charset="0"/>
                        </a:rPr>
                        <a:t>Maintenance </a:t>
                      </a:r>
                      <a:endParaRPr lang="en-GB" sz="1600" dirty="0"/>
                    </a:p>
                  </a:txBody>
                  <a:tcPr/>
                </a:tc>
                <a:tc>
                  <a:txBody>
                    <a:bodyPr/>
                    <a:lstStyle/>
                    <a:p>
                      <a:pPr algn="ctr"/>
                      <a:r>
                        <a:rPr lang="en-GB" sz="1600" b="1" dirty="0" smtClean="0">
                          <a:latin typeface="Calibri" pitchFamily="34" charset="0"/>
                          <a:cs typeface="Calibri" pitchFamily="34" charset="0"/>
                        </a:rPr>
                        <a:t>Outputs</a:t>
                      </a:r>
                      <a:r>
                        <a:rPr lang="en-GB" sz="1600" dirty="0" smtClean="0">
                          <a:latin typeface="Calibri" pitchFamily="34" charset="0"/>
                          <a:cs typeface="Calibri" pitchFamily="34" charset="0"/>
                        </a:rPr>
                        <a:t> </a:t>
                      </a:r>
                      <a:endParaRPr lang="en-GB" sz="1600" dirty="0"/>
                    </a:p>
                  </a:txBody>
                  <a:tcPr/>
                </a:tc>
                <a:tc>
                  <a:txBody>
                    <a:bodyPr/>
                    <a:lstStyle/>
                    <a:p>
                      <a:pPr algn="ctr"/>
                      <a:r>
                        <a:rPr lang="en-GB" sz="1600" b="1" dirty="0" smtClean="0">
                          <a:latin typeface="Calibri" pitchFamily="34" charset="0"/>
                          <a:cs typeface="Calibri" pitchFamily="34" charset="0"/>
                        </a:rPr>
                        <a:t>Integration</a:t>
                      </a:r>
                      <a:r>
                        <a:rPr lang="en-GB" sz="1600" dirty="0" smtClean="0">
                          <a:latin typeface="Calibri" pitchFamily="34" charset="0"/>
                          <a:cs typeface="Calibri" pitchFamily="34" charset="0"/>
                        </a:rPr>
                        <a:t> </a:t>
                      </a:r>
                      <a:endParaRPr lang="en-GB" sz="1600" dirty="0"/>
                    </a:p>
                  </a:txBody>
                  <a:tcPr/>
                </a:tc>
              </a:tr>
              <a:tr h="370840">
                <a:tc>
                  <a:txBody>
                    <a:bodyPr/>
                    <a:lstStyle/>
                    <a:p>
                      <a:pPr algn="ctr"/>
                      <a:r>
                        <a:rPr lang="en-GB" sz="1600" b="1" dirty="0" smtClean="0">
                          <a:latin typeface="Calibri" pitchFamily="34" charset="0"/>
                          <a:cs typeface="Calibri" pitchFamily="34" charset="0"/>
                        </a:rPr>
                        <a:t>Accessibility</a:t>
                      </a:r>
                      <a:r>
                        <a:rPr lang="en-GB" sz="1600" dirty="0" smtClean="0">
                          <a:latin typeface="Calibri" pitchFamily="34" charset="0"/>
                          <a:cs typeface="Calibri" pitchFamily="34" charset="0"/>
                        </a:rPr>
                        <a:t> </a:t>
                      </a:r>
                      <a:endParaRPr lang="en-GB" sz="1600" dirty="0"/>
                    </a:p>
                  </a:txBody>
                  <a:tcPr/>
                </a:tc>
                <a:tc>
                  <a:txBody>
                    <a:bodyPr/>
                    <a:lstStyle/>
                    <a:p>
                      <a:pPr algn="ctr"/>
                      <a:r>
                        <a:rPr lang="en-GB" sz="1600" b="1" dirty="0" smtClean="0">
                          <a:latin typeface="Calibri" pitchFamily="34" charset="0"/>
                          <a:cs typeface="Calibri" pitchFamily="34" charset="0"/>
                        </a:rPr>
                        <a:t>Experience</a:t>
                      </a:r>
                      <a:r>
                        <a:rPr lang="en-GB" sz="1600" dirty="0" smtClean="0">
                          <a:latin typeface="Calibri" pitchFamily="34" charset="0"/>
                          <a:cs typeface="Calibri" pitchFamily="34" charset="0"/>
                        </a:rPr>
                        <a:t> </a:t>
                      </a:r>
                      <a:endParaRPr lang="en-GB" sz="1600" dirty="0"/>
                    </a:p>
                  </a:txBody>
                  <a:tcPr/>
                </a:tc>
                <a:tc>
                  <a:txBody>
                    <a:bodyPr/>
                    <a:lstStyle/>
                    <a:p>
                      <a:pPr algn="ctr"/>
                      <a:r>
                        <a:rPr lang="en-GB" sz="1600" b="1" dirty="0" smtClean="0">
                          <a:latin typeface="Calibri" pitchFamily="34" charset="0"/>
                          <a:cs typeface="Calibri" pitchFamily="34" charset="0"/>
                        </a:rPr>
                        <a:t>Level of understanding </a:t>
                      </a:r>
                      <a:endParaRPr lang="en-GB" sz="1600" dirty="0"/>
                    </a:p>
                  </a:txBody>
                  <a:tcPr/>
                </a:tc>
                <a:tc>
                  <a:txBody>
                    <a:bodyPr/>
                    <a:lstStyle/>
                    <a:p>
                      <a:pPr algn="ctr"/>
                      <a:r>
                        <a:rPr lang="en-GB" sz="1600" b="1" dirty="0" smtClean="0">
                          <a:latin typeface="Calibri" pitchFamily="34" charset="0"/>
                          <a:cs typeface="Calibri" pitchFamily="34" charset="0"/>
                        </a:rPr>
                        <a:t>Training</a:t>
                      </a:r>
                      <a:r>
                        <a:rPr lang="en-GB" sz="1600" dirty="0" smtClean="0">
                          <a:latin typeface="Calibri" pitchFamily="34" charset="0"/>
                          <a:cs typeface="Calibri" pitchFamily="34" charset="0"/>
                        </a:rPr>
                        <a:t> </a:t>
                      </a:r>
                      <a:endParaRPr lang="en-GB" sz="1600" dirty="0"/>
                    </a:p>
                  </a:txBody>
                  <a:tcPr/>
                </a:tc>
                <a:tc>
                  <a:txBody>
                    <a:bodyPr/>
                    <a:lstStyle/>
                    <a:p>
                      <a:pPr algn="ctr"/>
                      <a:r>
                        <a:rPr lang="en-GB" sz="1600" b="1" dirty="0" smtClean="0">
                          <a:latin typeface="Calibri" pitchFamily="34" charset="0"/>
                          <a:cs typeface="Calibri" pitchFamily="34" charset="0"/>
                        </a:rPr>
                        <a:t>Special requirements </a:t>
                      </a:r>
                      <a:endParaRPr lang="en-GB" sz="1600" dirty="0"/>
                    </a:p>
                  </a:txBody>
                  <a:tcPr/>
                </a:tc>
              </a:tr>
            </a:tbl>
          </a:graphicData>
        </a:graphic>
      </p:graphicFrame>
    </p:spTree>
    <p:extLst>
      <p:ext uri="{BB962C8B-B14F-4D97-AF65-F5344CB8AC3E}">
        <p14:creationId xmlns:p14="http://schemas.microsoft.com/office/powerpoint/2010/main" val="27122235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20570</TotalTime>
  <Words>2106</Words>
  <Application>Microsoft Office PowerPoint</Application>
  <PresentationFormat>On-screen Show (4:3)</PresentationFormat>
  <Paragraphs>121</Paragraphs>
  <Slides>11</Slides>
  <Notes>8</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Enderoth 2</vt:lpstr>
      <vt:lpstr>Unit 03</vt:lpstr>
      <vt:lpstr>P1.1 – Uses of Spreadsheets - Scenario</vt:lpstr>
      <vt:lpstr>LO1 - Assessment Criteria</vt:lpstr>
      <vt:lpstr>LO2 - Assessment Criteria P4 and M2</vt:lpstr>
      <vt:lpstr>LO2 -  Be able to recommend computer systems for a business purpose  - Scenario</vt:lpstr>
      <vt:lpstr>P4.1 - Recommend computer systems - Considerations</vt:lpstr>
      <vt:lpstr>P4.2 - Recommend computer systems - Considerations</vt:lpstr>
      <vt:lpstr>P4.3 - Recommend computer systems - Considerations</vt:lpstr>
      <vt:lpstr>P4.3 - Recommend computer systems - Considerations</vt:lpstr>
      <vt:lpstr>M2.1 - Recommend computer systems - Considerations</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452</cp:revision>
  <dcterms:created xsi:type="dcterms:W3CDTF">2010-12-28T13:51:34Z</dcterms:created>
  <dcterms:modified xsi:type="dcterms:W3CDTF">2014-08-12T17:09:24Z</dcterms:modified>
</cp:coreProperties>
</file>